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1026" r:id="rId2"/>
    <p:sldId id="1133" r:id="rId3"/>
    <p:sldId id="1134" r:id="rId4"/>
    <p:sldId id="1141" r:id="rId5"/>
    <p:sldId id="1148" r:id="rId6"/>
    <p:sldId id="1138" r:id="rId7"/>
    <p:sldId id="1144" r:id="rId8"/>
    <p:sldId id="1145" r:id="rId9"/>
    <p:sldId id="1147" r:id="rId10"/>
    <p:sldId id="1143" r:id="rId11"/>
  </p:sldIdLst>
  <p:sldSz cx="9144000" cy="6858000" type="screen4x3"/>
  <p:notesSz cx="6797675" cy="9928225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CMoreira" initials="" lastIdx="3" clrIdx="0"/>
  <p:cmAuthor id="1" name="Guilherme Renato Caldo Moreira" initials="GRCM" lastIdx="5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00"/>
    <a:srgbClr val="7A0000"/>
    <a:srgbClr val="820000"/>
    <a:srgbClr val="FF0000"/>
    <a:srgbClr val="FFFFFF"/>
    <a:srgbClr val="5F5F5F"/>
    <a:srgbClr val="33CCFF"/>
    <a:srgbClr val="FBFBFB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26" autoAdjust="0"/>
    <p:restoredTop sz="93739" autoAdjust="0"/>
  </p:normalViewPr>
  <p:slideViewPr>
    <p:cSldViewPr>
      <p:cViewPr>
        <p:scale>
          <a:sx n="76" d="100"/>
          <a:sy n="76" d="100"/>
        </p:scale>
        <p:origin x="-97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82" y="180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8539" cy="53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62" tIns="45333" rIns="90662" bIns="45333" numCol="1" anchor="t" anchorCtr="0" compatLnSpc="1">
            <a:prstTxWarp prst="textNoShape">
              <a:avLst/>
            </a:prstTxWarp>
          </a:bodyPr>
          <a:lstStyle>
            <a:lvl1pPr algn="l" defTabSz="904216">
              <a:defRPr b="0">
                <a:latin typeface="Times New Roman" pitchFamily="18" charset="0"/>
              </a:defRPr>
            </a:lvl1pPr>
          </a:lstStyle>
          <a:p>
            <a:endParaRPr lang="pt-BR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138" y="1"/>
            <a:ext cx="2978539" cy="53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62" tIns="45333" rIns="90662" bIns="45333" numCol="1" anchor="t" anchorCtr="0" compatLnSpc="1">
            <a:prstTxWarp prst="textNoShape">
              <a:avLst/>
            </a:prstTxWarp>
          </a:bodyPr>
          <a:lstStyle>
            <a:lvl1pPr algn="r" defTabSz="904216">
              <a:defRPr b="0">
                <a:latin typeface="Times New Roman" pitchFamily="18" charset="0"/>
              </a:defRPr>
            </a:lvl1pPr>
          </a:lstStyle>
          <a:p>
            <a:endParaRPr lang="pt-BR" dirty="0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58583"/>
            <a:ext cx="2978539" cy="45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62" tIns="45333" rIns="90662" bIns="45333" numCol="1" anchor="b" anchorCtr="0" compatLnSpc="1">
            <a:prstTxWarp prst="textNoShape">
              <a:avLst/>
            </a:prstTxWarp>
          </a:bodyPr>
          <a:lstStyle>
            <a:lvl1pPr algn="l" defTabSz="904216">
              <a:defRPr b="0">
                <a:latin typeface="Times New Roman" pitchFamily="18" charset="0"/>
              </a:defRPr>
            </a:lvl1pPr>
          </a:lstStyle>
          <a:p>
            <a:endParaRPr lang="pt-BR" dirty="0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138" y="9458583"/>
            <a:ext cx="2978539" cy="45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62" tIns="45333" rIns="90662" bIns="45333" numCol="1" anchor="b" anchorCtr="0" compatLnSpc="1">
            <a:prstTxWarp prst="textNoShape">
              <a:avLst/>
            </a:prstTxWarp>
          </a:bodyPr>
          <a:lstStyle>
            <a:lvl1pPr algn="r" defTabSz="904216">
              <a:defRPr b="0">
                <a:latin typeface="Times New Roman" pitchFamily="18" charset="0"/>
              </a:defRPr>
            </a:lvl1pPr>
          </a:lstStyle>
          <a:p>
            <a:fld id="{F9B05B39-0665-46DE-B2FA-8DBA210746B0}" type="slidenum">
              <a:rPr lang="pt-BR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4731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4526" cy="5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42" tIns="45572" rIns="91142" bIns="45572" numCol="1" anchor="t" anchorCtr="0" compatLnSpc="1">
            <a:prstTxWarp prst="textNoShape">
              <a:avLst/>
            </a:prstTxWarp>
          </a:bodyPr>
          <a:lstStyle>
            <a:lvl1pPr algn="l" defTabSz="912190">
              <a:defRPr b="0">
                <a:latin typeface="Times New Roman" pitchFamily="18" charset="0"/>
              </a:defRPr>
            </a:lvl1pPr>
          </a:lstStyle>
          <a:p>
            <a:endParaRPr lang="pt-BR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151" y="2"/>
            <a:ext cx="2944526" cy="5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42" tIns="45572" rIns="91142" bIns="45572" numCol="1" anchor="t" anchorCtr="0" compatLnSpc="1">
            <a:prstTxWarp prst="textNoShape">
              <a:avLst/>
            </a:prstTxWarp>
          </a:bodyPr>
          <a:lstStyle>
            <a:lvl1pPr algn="r" defTabSz="912190">
              <a:defRPr b="0">
                <a:latin typeface="Times New Roman" pitchFamily="18" charset="0"/>
              </a:defRPr>
            </a:lvl1pPr>
          </a:lstStyle>
          <a:p>
            <a:endParaRPr lang="pt-BR" dirty="0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2950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767" y="4715667"/>
            <a:ext cx="4990145" cy="446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42" tIns="45572" rIns="91142" bIns="455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28"/>
            <a:ext cx="2944526" cy="5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42" tIns="45572" rIns="91142" bIns="45572" numCol="1" anchor="b" anchorCtr="0" compatLnSpc="1">
            <a:prstTxWarp prst="textNoShape">
              <a:avLst/>
            </a:prstTxWarp>
          </a:bodyPr>
          <a:lstStyle>
            <a:lvl1pPr algn="l" defTabSz="912190">
              <a:defRPr b="0">
                <a:latin typeface="Times New Roman" pitchFamily="18" charset="0"/>
              </a:defRPr>
            </a:lvl1pPr>
          </a:lstStyle>
          <a:p>
            <a:endParaRPr lang="pt-BR" dirty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151" y="9428128"/>
            <a:ext cx="2944526" cy="5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42" tIns="45572" rIns="91142" bIns="45572" numCol="1" anchor="b" anchorCtr="0" compatLnSpc="1">
            <a:prstTxWarp prst="textNoShape">
              <a:avLst/>
            </a:prstTxWarp>
          </a:bodyPr>
          <a:lstStyle>
            <a:lvl1pPr algn="r" defTabSz="912190">
              <a:defRPr b="0">
                <a:latin typeface="Times New Roman" pitchFamily="18" charset="0"/>
              </a:defRPr>
            </a:lvl1pPr>
          </a:lstStyle>
          <a:p>
            <a:fld id="{AB380917-2B80-4536-B4DF-05A0436AF706}" type="slidenum">
              <a:rPr lang="pt-BR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39110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470785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31000" y="354013"/>
            <a:ext cx="2182813" cy="581183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79388" y="354013"/>
            <a:ext cx="6399212" cy="581183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179388" y="354013"/>
            <a:ext cx="8734425" cy="581183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15900" y="1628775"/>
            <a:ext cx="4271963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0263" y="1628775"/>
            <a:ext cx="427355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3151" name="Picture 3" descr="ABRE_PREDIO_FINAL"/>
          <p:cNvPicPr>
            <a:picLocks noChangeAspect="1" noChangeArrowheads="1"/>
          </p:cNvPicPr>
          <p:nvPr/>
        </p:nvPicPr>
        <p:blipFill>
          <a:blip r:embed="rId14" cstate="print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285750" y="1341438"/>
            <a:ext cx="4911725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3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354013"/>
            <a:ext cx="87122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Ampliação lalala</a:t>
            </a:r>
          </a:p>
        </p:txBody>
      </p:sp>
      <p:sp>
        <p:nvSpPr>
          <p:cNvPr id="1883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1628775"/>
            <a:ext cx="8697913" cy="4537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Text: </a:t>
            </a:r>
            <a:r>
              <a:rPr lang="en-US" smtClean="0"/>
              <a:t>16</a:t>
            </a:r>
            <a:r>
              <a:rPr lang="pt-BR" smtClean="0"/>
              <a:t> pt. with </a:t>
            </a:r>
            <a:r>
              <a:rPr lang="en-US" smtClean="0"/>
              <a:t>16</a:t>
            </a:r>
            <a:r>
              <a:rPr lang="pt-BR" smtClean="0"/>
              <a:t> pt. square bullet</a:t>
            </a:r>
          </a:p>
          <a:p>
            <a:pPr lvl="1"/>
            <a:r>
              <a:rPr lang="pt-BR" smtClean="0"/>
              <a:t>Subpoint</a:t>
            </a:r>
          </a:p>
          <a:p>
            <a:pPr lvl="2"/>
            <a:r>
              <a:rPr lang="pt-BR" smtClean="0"/>
              <a:t>Subpoint</a:t>
            </a:r>
          </a:p>
          <a:p>
            <a:pPr lvl="3"/>
            <a:r>
              <a:rPr lang="pt-BR" smtClean="0"/>
              <a:t>Subpoint</a:t>
            </a:r>
          </a:p>
          <a:p>
            <a:pPr lvl="0"/>
            <a:r>
              <a:rPr lang="pt-BR" smtClean="0"/>
              <a:t>Text: </a:t>
            </a:r>
            <a:r>
              <a:rPr lang="en-US" smtClean="0"/>
              <a:t>16</a:t>
            </a:r>
            <a:r>
              <a:rPr lang="pt-BR" smtClean="0"/>
              <a:t> pt. with </a:t>
            </a:r>
            <a:r>
              <a:rPr lang="en-US" smtClean="0"/>
              <a:t>16</a:t>
            </a:r>
            <a:r>
              <a:rPr lang="pt-BR" smtClean="0"/>
              <a:t> pt. square bullet</a:t>
            </a:r>
          </a:p>
          <a:p>
            <a:pPr lvl="1"/>
            <a:r>
              <a:rPr lang="pt-BR" smtClean="0"/>
              <a:t>Subpoint</a:t>
            </a:r>
          </a:p>
          <a:p>
            <a:pPr lvl="2"/>
            <a:r>
              <a:rPr lang="pt-BR" smtClean="0"/>
              <a:t>Subpoint</a:t>
            </a:r>
          </a:p>
          <a:p>
            <a:pPr lvl="3"/>
            <a:r>
              <a:rPr lang="pt-BR" smtClean="0"/>
              <a:t>Subpoint</a:t>
            </a:r>
          </a:p>
        </p:txBody>
      </p:sp>
      <p:sp>
        <p:nvSpPr>
          <p:cNvPr id="1883140" name="Rectangle 4"/>
          <p:cNvSpPr>
            <a:spLocks noChangeArrowheads="1"/>
          </p:cNvSpPr>
          <p:nvPr/>
        </p:nvSpPr>
        <p:spPr bwMode="auto">
          <a:xfrm>
            <a:off x="8027988" y="6597650"/>
            <a:ext cx="792162" cy="21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r" eaLnBrk="0" hangingPunct="0"/>
            <a:fld id="{F53AF5EE-CAED-47FF-AD08-703BC8C42E36}" type="slidenum">
              <a:rPr lang="en-US" sz="1400" b="0">
                <a:solidFill>
                  <a:srgbClr val="FF0000"/>
                </a:solidFill>
              </a:rPr>
              <a:pPr algn="r" eaLnBrk="0" hangingPunct="0"/>
              <a:t>‹nº›</a:t>
            </a:fld>
            <a:endParaRPr lang="en-US" sz="1400" b="0" dirty="0">
              <a:solidFill>
                <a:srgbClr val="FF0000"/>
              </a:solidFill>
            </a:endParaRPr>
          </a:p>
        </p:txBody>
      </p:sp>
      <p:sp>
        <p:nvSpPr>
          <p:cNvPr id="1883141" name="Line 5"/>
          <p:cNvSpPr>
            <a:spLocks noChangeShapeType="1"/>
          </p:cNvSpPr>
          <p:nvPr/>
        </p:nvSpPr>
        <p:spPr bwMode="auto">
          <a:xfrm>
            <a:off x="323850" y="765175"/>
            <a:ext cx="79136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grpSp>
        <p:nvGrpSpPr>
          <p:cNvPr id="1883150" name="Group 14"/>
          <p:cNvGrpSpPr>
            <a:grpSpLocks/>
          </p:cNvGrpSpPr>
          <p:nvPr/>
        </p:nvGrpSpPr>
        <p:grpSpPr bwMode="auto">
          <a:xfrm>
            <a:off x="107950" y="6337300"/>
            <a:ext cx="2808288" cy="404813"/>
            <a:chOff x="3243" y="3957"/>
            <a:chExt cx="2517" cy="363"/>
          </a:xfrm>
        </p:grpSpPr>
        <p:pic>
          <p:nvPicPr>
            <p:cNvPr id="1883146" name="Picture 10" descr="logo_fiesp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243" y="3957"/>
              <a:ext cx="1205" cy="363"/>
            </a:xfrm>
            <a:prstGeom prst="rect">
              <a:avLst/>
            </a:prstGeom>
            <a:noFill/>
          </p:spPr>
        </p:pic>
        <p:pic>
          <p:nvPicPr>
            <p:cNvPr id="1883147" name="Picture 11" descr="logo_dr_ciesp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492" y="3957"/>
              <a:ext cx="1268" cy="363"/>
            </a:xfrm>
            <a:prstGeom prst="rect">
              <a:avLst/>
            </a:prstGeom>
            <a:noFill/>
          </p:spPr>
        </p:pic>
      </p:grpSp>
      <p:sp>
        <p:nvSpPr>
          <p:cNvPr id="1883149" name="Line 13"/>
          <p:cNvSpPr>
            <a:spLocks noChangeShapeType="1"/>
          </p:cNvSpPr>
          <p:nvPr/>
        </p:nvSpPr>
        <p:spPr bwMode="auto">
          <a:xfrm>
            <a:off x="3563938" y="6524625"/>
            <a:ext cx="52562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82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8200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8200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8200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82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82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82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82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820000"/>
          </a:solidFill>
          <a:latin typeface="Arial" charset="0"/>
        </a:defRPr>
      </a:lvl9pPr>
    </p:titleStyle>
    <p:bodyStyle>
      <a:lvl1pPr marL="292100" indent="-292100" algn="l" rtl="0" fontAlgn="base">
        <a:lnSpc>
          <a:spcPct val="110000"/>
        </a:lnSpc>
        <a:spcBef>
          <a:spcPct val="100000"/>
        </a:spcBef>
        <a:spcAft>
          <a:spcPct val="0"/>
        </a:spcAft>
        <a:buSzPct val="9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82600" indent="-188913" algn="l" rtl="0" fontAlgn="base">
        <a:lnSpc>
          <a:spcPct val="110000"/>
        </a:lnSpc>
        <a:spcBef>
          <a:spcPct val="50000"/>
        </a:spcBef>
        <a:spcAft>
          <a:spcPct val="0"/>
        </a:spcAft>
        <a:buSzPct val="9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749300" indent="-265113" algn="l" rtl="0" fontAlgn="base">
        <a:lnSpc>
          <a:spcPct val="110000"/>
        </a:lnSpc>
        <a:spcBef>
          <a:spcPct val="50000"/>
        </a:spcBef>
        <a:spcAft>
          <a:spcPct val="0"/>
        </a:spcAft>
        <a:buSzPct val="9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939800" indent="-188913" algn="l" rtl="0" fontAlgn="base">
        <a:lnSpc>
          <a:spcPct val="110000"/>
        </a:lnSpc>
        <a:spcBef>
          <a:spcPct val="50000"/>
        </a:spcBef>
        <a:spcAft>
          <a:spcPct val="0"/>
        </a:spcAft>
        <a:buSzPct val="9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3368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7940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32512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7084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41656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690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sz="1800" b="0" dirty="0">
              <a:latin typeface="Times New Roman" pitchFamily="18" charset="0"/>
            </a:endParaRPr>
          </a:p>
        </p:txBody>
      </p:sp>
      <p:pic>
        <p:nvPicPr>
          <p:cNvPr id="2034691" name="Picture 3" descr="ABRE_PREDIO_FINAL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258763"/>
            <a:ext cx="5867400" cy="659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4693" name="Rectangle 6"/>
          <p:cNvSpPr>
            <a:spLocks noChangeArrowheads="1"/>
          </p:cNvSpPr>
          <p:nvPr/>
        </p:nvSpPr>
        <p:spPr bwMode="auto">
          <a:xfrm flipV="1">
            <a:off x="1547813" y="5157788"/>
            <a:ext cx="7596187" cy="2159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/>
            <a:endParaRPr lang="pt-BR" sz="1800" b="0" dirty="0">
              <a:latin typeface="Times New Roman" pitchFamily="18" charset="0"/>
            </a:endParaRPr>
          </a:p>
        </p:txBody>
      </p:sp>
      <p:sp>
        <p:nvSpPr>
          <p:cNvPr id="2034694" name="Text Box 16"/>
          <p:cNvSpPr txBox="1">
            <a:spLocks noChangeArrowheads="1"/>
          </p:cNvSpPr>
          <p:nvPr/>
        </p:nvSpPr>
        <p:spPr bwMode="auto">
          <a:xfrm>
            <a:off x="4572000" y="2924175"/>
            <a:ext cx="4572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2800" dirty="0" smtClean="0">
                <a:cs typeface="Times New Roman" pitchFamily="18" charset="0"/>
              </a:rPr>
              <a:t>Agosto/16</a:t>
            </a:r>
          </a:p>
          <a:p>
            <a:pPr algn="r">
              <a:spcBef>
                <a:spcPct val="50000"/>
              </a:spcBef>
            </a:pPr>
            <a:endParaRPr lang="pt-BR" sz="2800" dirty="0">
              <a:cs typeface="Times New Roman" pitchFamily="18" charset="0"/>
            </a:endParaRPr>
          </a:p>
        </p:txBody>
      </p:sp>
      <p:grpSp>
        <p:nvGrpSpPr>
          <p:cNvPr id="2034695" name="Group 7"/>
          <p:cNvGrpSpPr>
            <a:grpSpLocks/>
          </p:cNvGrpSpPr>
          <p:nvPr/>
        </p:nvGrpSpPr>
        <p:grpSpPr bwMode="auto">
          <a:xfrm>
            <a:off x="4932363" y="476250"/>
            <a:ext cx="4098925" cy="576263"/>
            <a:chOff x="3656" y="240"/>
            <a:chExt cx="1912" cy="249"/>
          </a:xfrm>
        </p:grpSpPr>
        <p:pic>
          <p:nvPicPr>
            <p:cNvPr id="2034696" name="Picture 8" descr="logo_fies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6" y="240"/>
              <a:ext cx="892" cy="249"/>
            </a:xfrm>
            <a:prstGeom prst="rect">
              <a:avLst/>
            </a:prstGeom>
            <a:noFill/>
          </p:spPr>
        </p:pic>
        <p:pic>
          <p:nvPicPr>
            <p:cNvPr id="2034697" name="Picture 9" descr="logo_dr_cies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29" y="240"/>
              <a:ext cx="939" cy="249"/>
            </a:xfrm>
            <a:prstGeom prst="rect">
              <a:avLst/>
            </a:prstGeom>
            <a:noFill/>
          </p:spPr>
        </p:pic>
      </p:grpSp>
      <p:sp>
        <p:nvSpPr>
          <p:cNvPr id="2034698" name="Rectangle 7"/>
          <p:cNvSpPr>
            <a:spLocks noChangeArrowheads="1"/>
          </p:cNvSpPr>
          <p:nvPr/>
        </p:nvSpPr>
        <p:spPr bwMode="auto">
          <a:xfrm>
            <a:off x="0" y="6705600"/>
            <a:ext cx="9144000" cy="7620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sz="1800" b="0" dirty="0">
              <a:latin typeface="Times New Roman" pitchFamily="18" charset="0"/>
            </a:endParaRPr>
          </a:p>
        </p:txBody>
      </p:sp>
      <p:sp>
        <p:nvSpPr>
          <p:cNvPr id="2034699" name="Rectangle 7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sz="1800" b="0" dirty="0">
              <a:latin typeface="Times New Roman" pitchFamily="18" charset="0"/>
            </a:endParaRPr>
          </a:p>
        </p:txBody>
      </p:sp>
      <p:sp>
        <p:nvSpPr>
          <p:cNvPr id="2034701" name="Line 13"/>
          <p:cNvSpPr>
            <a:spLocks noChangeShapeType="1"/>
          </p:cNvSpPr>
          <p:nvPr/>
        </p:nvSpPr>
        <p:spPr bwMode="auto">
          <a:xfrm>
            <a:off x="4932363" y="3500438"/>
            <a:ext cx="4211637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428728" y="4437063"/>
            <a:ext cx="7715273" cy="1296987"/>
          </a:xfrm>
          <a:prstGeom prst="rect">
            <a:avLst/>
          </a:prstGeom>
          <a:gradFill rotWithShape="0">
            <a:gsLst>
              <a:gs pos="0">
                <a:srgbClr val="E40000"/>
              </a:gs>
              <a:gs pos="100000">
                <a:srgbClr val="E4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50800" dir="16200000" algn="ctr" rotWithShape="0">
              <a:schemeClr val="bg1"/>
            </a:outerShdw>
          </a:effectLst>
        </p:spPr>
        <p:txBody>
          <a:bodyPr wrap="none" anchor="ctr"/>
          <a:lstStyle/>
          <a:p>
            <a:pPr algn="r"/>
            <a:r>
              <a:rPr lang="pt-BR" sz="2700" dirty="0" smtClean="0">
                <a:solidFill>
                  <a:srgbClr val="FFFFFF"/>
                </a:solidFill>
              </a:rPr>
              <a:t>Desalinhamento Cambial</a:t>
            </a:r>
          </a:p>
          <a:p>
            <a:pPr algn="r"/>
            <a:r>
              <a:rPr lang="pt-BR" sz="2700" dirty="0" smtClean="0">
                <a:solidFill>
                  <a:srgbClr val="FFFFFF"/>
                </a:solidFill>
              </a:rPr>
              <a:t>e a Indústria de Transformação</a:t>
            </a:r>
            <a:endParaRPr lang="pt-BR" sz="2700" dirty="0">
              <a:solidFill>
                <a:srgbClr val="FFFFFF"/>
              </a:solidFill>
            </a:endParaRPr>
          </a:p>
        </p:txBody>
      </p:sp>
      <p:sp>
        <p:nvSpPr>
          <p:cNvPr id="2034705" name="Text Box 17"/>
          <p:cNvSpPr txBox="1">
            <a:spLocks noChangeArrowheads="1"/>
          </p:cNvSpPr>
          <p:nvPr/>
        </p:nvSpPr>
        <p:spPr bwMode="auto">
          <a:xfrm>
            <a:off x="155575" y="5876925"/>
            <a:ext cx="898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pt-BR" sz="2400" b="0" dirty="0">
                <a:latin typeface="Arial Black" pitchFamily="34" charset="0"/>
                <a:cs typeface="Times New Roman" pitchFamily="18" charset="0"/>
              </a:rPr>
              <a:t>Departamento de Pesquisas e Estudos Econômicos</a:t>
            </a:r>
            <a:r>
              <a:rPr lang="pt-BR" sz="2400" b="0" dirty="0"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800" y="116632"/>
            <a:ext cx="8712200" cy="588283"/>
          </a:xfrm>
        </p:spPr>
        <p:txBody>
          <a:bodyPr/>
          <a:lstStyle/>
          <a:p>
            <a:pPr algn="ctr"/>
            <a:r>
              <a:rPr lang="pt-BR" sz="3200" dirty="0" smtClean="0"/>
              <a:t>Considerações Finais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4752528"/>
          </a:xfrm>
          <a:solidFill>
            <a:schemeClr val="bg1"/>
          </a:solidFill>
        </p:spPr>
        <p:txBody>
          <a:bodyPr/>
          <a:lstStyle/>
          <a:p>
            <a:r>
              <a:rPr lang="pt-BR" sz="2800" dirty="0"/>
              <a:t>A </a:t>
            </a:r>
            <a:r>
              <a:rPr lang="pt-BR" sz="2800" dirty="0" smtClean="0"/>
              <a:t>análise </a:t>
            </a:r>
            <a:r>
              <a:rPr lang="pt-BR" sz="2800" dirty="0"/>
              <a:t>indica que a </a:t>
            </a:r>
            <a:r>
              <a:rPr lang="pt-BR" sz="2800" dirty="0" smtClean="0"/>
              <a:t>valorização/desvalorização </a:t>
            </a:r>
            <a:r>
              <a:rPr lang="pt-BR" sz="2800" dirty="0"/>
              <a:t>do </a:t>
            </a:r>
            <a:r>
              <a:rPr lang="pt-BR" sz="2800" dirty="0" smtClean="0"/>
              <a:t>Real </a:t>
            </a:r>
            <a:r>
              <a:rPr lang="pt-BR" sz="2800" dirty="0"/>
              <a:t>derruba/aumenta a participação da Indústria de Transformação no PIB cerca de 2 anos e meios </a:t>
            </a:r>
            <a:r>
              <a:rPr lang="pt-BR" sz="2800" dirty="0" smtClean="0"/>
              <a:t>depois;</a:t>
            </a:r>
            <a:endParaRPr lang="pt-BR" sz="2800" dirty="0"/>
          </a:p>
          <a:p>
            <a:r>
              <a:rPr lang="pt-BR" sz="3000" dirty="0" smtClean="0"/>
              <a:t>A casa da indústria precisa se atentar para isso e lutar para a evitar a valorização do Real.</a:t>
            </a:r>
          </a:p>
          <a:p>
            <a:pPr marL="0" indent="0" algn="ctr">
              <a:buNone/>
            </a:pPr>
            <a:r>
              <a:rPr lang="pt-BR" sz="3000" b="1" dirty="0" smtClean="0"/>
              <a:t>OBRIGADO!</a:t>
            </a:r>
            <a:endParaRPr lang="pt-BR" sz="3000" b="1" dirty="0"/>
          </a:p>
          <a:p>
            <a:endParaRPr lang="pt-BR" sz="3000" dirty="0" smtClean="0"/>
          </a:p>
        </p:txBody>
      </p:sp>
    </p:spTree>
    <p:extLst>
      <p:ext uri="{BB962C8B-B14F-4D97-AF65-F5344CB8AC3E}">
        <p14:creationId xmlns:p14="http://schemas.microsoft.com/office/powerpoint/2010/main" val="2937112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800" y="116632"/>
            <a:ext cx="8712200" cy="588283"/>
          </a:xfrm>
        </p:spPr>
        <p:txBody>
          <a:bodyPr/>
          <a:lstStyle/>
          <a:p>
            <a:r>
              <a:rPr lang="pt-BR" sz="2800" dirty="0" smtClean="0"/>
              <a:t>Plano Real: Indexação da moeda através da URV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1613" y="836712"/>
            <a:ext cx="8697913" cy="5400600"/>
          </a:xfrm>
          <a:solidFill>
            <a:schemeClr val="bg1"/>
          </a:solidFill>
        </p:spPr>
        <p:txBody>
          <a:bodyPr/>
          <a:lstStyle/>
          <a:p>
            <a:r>
              <a:rPr lang="pt-BR" dirty="0" smtClean="0"/>
              <a:t>1º de marco de 1994 criação da URV vinculada à cotação </a:t>
            </a:r>
            <a:r>
              <a:rPr lang="pt-BR" dirty="0"/>
              <a:t>do dólar </a:t>
            </a:r>
            <a:r>
              <a:rPr lang="pt-BR" dirty="0" smtClean="0"/>
              <a:t>em 28 de fevereiro de 1994 (1 </a:t>
            </a:r>
            <a:r>
              <a:rPr lang="pt-BR" dirty="0"/>
              <a:t>URV = </a:t>
            </a:r>
            <a:r>
              <a:rPr lang="pt-BR" dirty="0" smtClean="0"/>
              <a:t>CR$ 647,50 )</a:t>
            </a:r>
          </a:p>
          <a:p>
            <a:r>
              <a:rPr lang="pt-BR" dirty="0" smtClean="0"/>
              <a:t>Em 1º de julho de 1994 estabeleceu-se que US$ 1,00 = URV = CR$ 2.750,00 (cotação de 30 de junho de 1994)</a:t>
            </a:r>
          </a:p>
          <a:p>
            <a:r>
              <a:rPr lang="pt-BR" dirty="0" smtClean="0"/>
              <a:t>Com a criação da URV, que foi fixada em relação ao dólar durante 4 meses, criou-se no Brasil uma dolarização da economia sem a necessidade da troca de moeda.</a:t>
            </a:r>
          </a:p>
          <a:p>
            <a:r>
              <a:rPr lang="pt-BR" dirty="0" smtClean="0"/>
              <a:t>Devido a isso, é razoável admitir que nesse período a moeda estava equilibrada. Portanto se justifica a escolha de 30 de Junho de 1994 como base para o cálculo do câmbio de equilíbrio.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76961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908720"/>
            <a:ext cx="8529868" cy="52322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>
                <a:solidFill>
                  <a:srgbClr val="7A0000"/>
                </a:solidFill>
              </a:rPr>
              <a:t>Corrigindo-se o câmbio de 30 de junho de 1994 pelo diferencial da inflação brasileira e da americana, chegamos a taxa de câmbio de equilíbrio da </a:t>
            </a:r>
            <a:r>
              <a:rPr lang="pt-BR" sz="3200" dirty="0">
                <a:solidFill>
                  <a:srgbClr val="7A0000"/>
                </a:solidFill>
              </a:rPr>
              <a:t>economia </a:t>
            </a:r>
            <a:r>
              <a:rPr lang="pt-BR" sz="3200" dirty="0" smtClean="0">
                <a:solidFill>
                  <a:srgbClr val="7A0000"/>
                </a:solidFill>
              </a:rPr>
              <a:t>brasileira.</a:t>
            </a:r>
            <a:endParaRPr lang="pt-BR" sz="2400" dirty="0" smtClean="0">
              <a:solidFill>
                <a:srgbClr val="7A0000"/>
              </a:solidFill>
            </a:endParaRPr>
          </a:p>
          <a:p>
            <a:pPr algn="just"/>
            <a:endParaRPr lang="pt-BR" sz="2400" dirty="0">
              <a:solidFill>
                <a:srgbClr val="7A0000"/>
              </a:solidFill>
            </a:endParaRPr>
          </a:p>
          <a:p>
            <a:pPr algn="just"/>
            <a:endParaRPr lang="pt-BR" sz="2400" dirty="0" smtClean="0">
              <a:solidFill>
                <a:srgbClr val="7A0000"/>
              </a:solidFill>
            </a:endParaRPr>
          </a:p>
          <a:p>
            <a:pPr algn="just"/>
            <a:endParaRPr lang="pt-BR" sz="2400" dirty="0">
              <a:solidFill>
                <a:srgbClr val="7A0000"/>
              </a:solidFill>
            </a:endParaRPr>
          </a:p>
          <a:p>
            <a:pPr algn="just"/>
            <a:endParaRPr lang="pt-BR" sz="2400" dirty="0" smtClean="0">
              <a:solidFill>
                <a:srgbClr val="7A0000"/>
              </a:solidFill>
            </a:endParaRPr>
          </a:p>
          <a:p>
            <a:pPr algn="just"/>
            <a:endParaRPr lang="pt-BR" sz="2400" dirty="0">
              <a:solidFill>
                <a:srgbClr val="7A0000"/>
              </a:solidFill>
            </a:endParaRPr>
          </a:p>
          <a:p>
            <a:pPr algn="just"/>
            <a:endParaRPr lang="pt-BR" sz="1800" dirty="0" smtClean="0"/>
          </a:p>
          <a:p>
            <a:pPr algn="just"/>
            <a:endParaRPr lang="pt-BR" sz="1800" dirty="0"/>
          </a:p>
          <a:p>
            <a:pPr algn="just"/>
            <a:endParaRPr lang="pt-BR" sz="1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-180528" y="107921"/>
            <a:ext cx="9324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820000"/>
                </a:solidFill>
                <a:latin typeface="Arial Black" pitchFamily="34" charset="0"/>
              </a:rPr>
              <a:t>Taxa de Câmbio de Equilíbrio</a:t>
            </a:r>
            <a:endParaRPr lang="pt-BR" sz="3200" dirty="0" smtClean="0">
              <a:solidFill>
                <a:srgbClr val="820000"/>
              </a:solidFill>
              <a:latin typeface="Arial Black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530460" y="4077072"/>
                <a:ext cx="8116003" cy="12421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𝑃𝑃𝐶</m:t>
                    </m:r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3600" b="1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pt-BR" sz="3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3600" b="0" i="1"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a:rPr lang="pt-BR" sz="3600" b="0" i="1">
                            <a:latin typeface="Cambria Math" panose="02040503050406030204" pitchFamily="18" charset="0"/>
                          </a:rPr>
                          <m:t>𝑛𝑑𝑖𝑐𝑒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𝐼𝑛𝑓𝑙𝑎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çã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pt-BR" sz="3600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3600" b="0" i="1">
                            <a:latin typeface="Cambria Math" panose="02040503050406030204" pitchFamily="18" charset="0"/>
                          </a:rPr>
                          <m:t>𝐸𝑈𝐴</m:t>
                        </m:r>
                      </m:num>
                      <m:den>
                        <m:r>
                          <a:rPr lang="pt-BR" sz="3600" b="0" i="1"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a:rPr lang="pt-BR" sz="3600" b="0" i="1">
                            <a:latin typeface="Cambria Math" panose="02040503050406030204" pitchFamily="18" charset="0"/>
                          </a:rPr>
                          <m:t>𝑛𝑑𝑖𝑐𝑒</m:t>
                        </m:r>
                        <m:r>
                          <a:rPr lang="pt-BR" sz="3600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3600" b="0" i="1"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pt-BR" sz="3600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3600" b="0" i="1">
                            <a:latin typeface="Cambria Math" panose="02040503050406030204" pitchFamily="18" charset="0"/>
                          </a:rPr>
                          <m:t>𝐼𝑛𝑓𝑙𝑎</m:t>
                        </m:r>
                        <m:r>
                          <a:rPr lang="pt-BR" sz="3600" b="0" i="1">
                            <a:latin typeface="Cambria Math" panose="02040503050406030204" pitchFamily="18" charset="0"/>
                          </a:rPr>
                          <m:t>çã</m:t>
                        </m:r>
                        <m:r>
                          <a:rPr lang="pt-BR" sz="3600" b="0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𝐵𝑅</m:t>
                        </m:r>
                      </m:den>
                    </m:f>
                  </m:oMath>
                </a14:m>
                <a:r>
                  <a:rPr lang="pt-BR" sz="3600" b="0" dirty="0" smtClean="0"/>
                  <a:t>)</a:t>
                </a:r>
                <a14:m>
                  <m:oMath xmlns:m="http://schemas.openxmlformats.org/officeDocument/2006/math"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 ∗</m:t>
                    </m:r>
                    <m:f>
                      <m:fPr>
                        <m:ctrlPr>
                          <a:rPr lang="pt-BR" sz="3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num>
                      <m:den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𝑈𝑆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den>
                    </m:f>
                    <m:sSub>
                      <m:sSubPr>
                        <m:ctrlPr>
                          <a:rPr lang="pt-BR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000" b="0" i="1">
                            <a:latin typeface="Cambria Math" panose="02040503050406030204" pitchFamily="18" charset="0"/>
                          </a:rPr>
                          <m:t>1,00</m:t>
                        </m:r>
                      </m:e>
                      <m:sub>
                        <m:r>
                          <a:rPr lang="pt-BR" sz="2000" b="0" i="1">
                            <a:latin typeface="Cambria Math" panose="02040503050406030204" pitchFamily="18" charset="0"/>
                          </a:rPr>
                          <m:t>𝑗𝑢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sz="2000" b="0" i="1">
                            <a:latin typeface="Cambria Math" panose="02040503050406030204" pitchFamily="18" charset="0"/>
                          </a:rPr>
                          <m:t>/94</m:t>
                        </m:r>
                      </m:sub>
                    </m:sSub>
                  </m:oMath>
                </a14:m>
                <a:endParaRPr lang="pt-BR" sz="2000" dirty="0"/>
              </a:p>
              <a:p>
                <a:endParaRPr lang="pt-BR" sz="2000" b="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60" y="4077072"/>
                <a:ext cx="8116003" cy="124213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516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-180528" y="25460"/>
            <a:ext cx="932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820000"/>
                </a:solidFill>
                <a:latin typeface="Arial Black" pitchFamily="34" charset="0"/>
              </a:rPr>
              <a:t>Taxa de câmbio nominal e de equilíbrio</a:t>
            </a:r>
          </a:p>
        </p:txBody>
      </p:sp>
      <p:sp>
        <p:nvSpPr>
          <p:cNvPr id="4" name="CaixaDeTexto 58"/>
          <p:cNvSpPr txBox="1"/>
          <p:nvPr/>
        </p:nvSpPr>
        <p:spPr>
          <a:xfrm>
            <a:off x="3779912" y="6589695"/>
            <a:ext cx="4314908" cy="24819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Fonte: </a:t>
            </a:r>
            <a:r>
              <a:rPr lang="pt-BR" sz="1200" b="0" dirty="0" smtClean="0"/>
              <a:t>IBGE,BCB, BLS  			  </a:t>
            </a:r>
            <a:r>
              <a:rPr lang="pt-BR" sz="1200" b="1" dirty="0"/>
              <a:t>Elaboração: </a:t>
            </a:r>
            <a:r>
              <a:rPr lang="pt-BR" sz="1200" b="0" dirty="0"/>
              <a:t>DEPECON/FIESP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69187"/>
            <a:ext cx="8672894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64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-180528" y="25460"/>
            <a:ext cx="932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820000"/>
                </a:solidFill>
                <a:latin typeface="Arial Black" pitchFamily="34" charset="0"/>
              </a:rPr>
              <a:t>Taxa de câmbio nominal e de equilíbrio</a:t>
            </a:r>
          </a:p>
        </p:txBody>
      </p:sp>
      <p:sp>
        <p:nvSpPr>
          <p:cNvPr id="4" name="CaixaDeTexto 58"/>
          <p:cNvSpPr txBox="1"/>
          <p:nvPr/>
        </p:nvSpPr>
        <p:spPr>
          <a:xfrm>
            <a:off x="3779912" y="6589695"/>
            <a:ext cx="4314908" cy="24819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Fonte: </a:t>
            </a:r>
            <a:r>
              <a:rPr lang="pt-BR" sz="1200" b="0" dirty="0" smtClean="0"/>
              <a:t>IBGE,BCB, BLS  			  </a:t>
            </a:r>
            <a:r>
              <a:rPr lang="pt-BR" sz="1200" b="1" dirty="0"/>
              <a:t>Elaboração: </a:t>
            </a:r>
            <a:r>
              <a:rPr lang="pt-BR" sz="1200" b="0" dirty="0"/>
              <a:t>DEPECON/FIESP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69187"/>
            <a:ext cx="8672894" cy="5400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860431"/>
            <a:ext cx="8672894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76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58"/>
          <p:cNvSpPr txBox="1"/>
          <p:nvPr/>
        </p:nvSpPr>
        <p:spPr>
          <a:xfrm>
            <a:off x="3563888" y="6609809"/>
            <a:ext cx="4314908" cy="24819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Fonte: </a:t>
            </a:r>
            <a:r>
              <a:rPr lang="pt-BR" sz="1200" b="0" dirty="0" smtClean="0"/>
              <a:t>IBGE,BCB, BLS  			  </a:t>
            </a:r>
            <a:r>
              <a:rPr lang="pt-BR" sz="1200" b="1" dirty="0"/>
              <a:t>Elaboração: </a:t>
            </a:r>
            <a:r>
              <a:rPr lang="pt-BR" sz="1200" b="0" dirty="0"/>
              <a:t>DEPECON/FIESP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180528" y="97468"/>
            <a:ext cx="9324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820000"/>
                </a:solidFill>
                <a:latin typeface="Arial Black" pitchFamily="34" charset="0"/>
              </a:rPr>
              <a:t>Desalinhamento cambial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89" y="836712"/>
            <a:ext cx="8672894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91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-180528" y="46365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820000"/>
                </a:solidFill>
                <a:latin typeface="Arial Black" pitchFamily="34" charset="0"/>
              </a:rPr>
              <a:t>Alterações na taxa de câmbio (Desalinhamento cambial) </a:t>
            </a:r>
          </a:p>
          <a:p>
            <a:r>
              <a:rPr lang="pt-BR" sz="1800" dirty="0" smtClean="0">
                <a:solidFill>
                  <a:srgbClr val="820000"/>
                </a:solidFill>
                <a:latin typeface="Arial Black" pitchFamily="34" charset="0"/>
              </a:rPr>
              <a:t>mostra alguma influência na IT após quase 3 anos</a:t>
            </a:r>
          </a:p>
        </p:txBody>
      </p:sp>
      <p:sp>
        <p:nvSpPr>
          <p:cNvPr id="5" name="CaixaDeTexto 58"/>
          <p:cNvSpPr txBox="1"/>
          <p:nvPr/>
        </p:nvSpPr>
        <p:spPr>
          <a:xfrm>
            <a:off x="3563888" y="6525344"/>
            <a:ext cx="4314908" cy="24819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Fonte: </a:t>
            </a:r>
            <a:r>
              <a:rPr lang="pt-BR" sz="1200" b="0" dirty="0" smtClean="0"/>
              <a:t>IBGE,BCB, BLS  			  </a:t>
            </a:r>
            <a:r>
              <a:rPr lang="pt-BR" sz="1200" b="1" dirty="0"/>
              <a:t>Elaboração: </a:t>
            </a:r>
            <a:r>
              <a:rPr lang="pt-BR" sz="1200" b="0" dirty="0"/>
              <a:t>DEPECON/FIESP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86" y="909020"/>
            <a:ext cx="8672894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06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-180528" y="46365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820000"/>
                </a:solidFill>
                <a:latin typeface="Arial Black" pitchFamily="34" charset="0"/>
              </a:rPr>
              <a:t>Alterações na taxa de câmbio (Desalinhamento cambial) </a:t>
            </a:r>
          </a:p>
          <a:p>
            <a:r>
              <a:rPr lang="pt-BR" sz="1800" dirty="0" smtClean="0">
                <a:solidFill>
                  <a:srgbClr val="820000"/>
                </a:solidFill>
                <a:latin typeface="Arial Black" pitchFamily="34" charset="0"/>
              </a:rPr>
              <a:t>mostra alguma influência na IT após quase 3 anos</a:t>
            </a:r>
          </a:p>
        </p:txBody>
      </p:sp>
      <p:sp>
        <p:nvSpPr>
          <p:cNvPr id="5" name="CaixaDeTexto 58"/>
          <p:cNvSpPr txBox="1"/>
          <p:nvPr/>
        </p:nvSpPr>
        <p:spPr>
          <a:xfrm>
            <a:off x="3563888" y="6525344"/>
            <a:ext cx="4314908" cy="24819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Fonte: </a:t>
            </a:r>
            <a:r>
              <a:rPr lang="pt-BR" sz="1200" b="0" dirty="0" smtClean="0"/>
              <a:t>IBGE,BCB, BLS  			  </a:t>
            </a:r>
            <a:r>
              <a:rPr lang="pt-BR" sz="1200" b="1" dirty="0"/>
              <a:t>Elaboração: </a:t>
            </a:r>
            <a:r>
              <a:rPr lang="pt-BR" sz="1200" b="0" dirty="0"/>
              <a:t>DEPECON/FIESP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9" y="909020"/>
            <a:ext cx="8672894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55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-180528" y="46365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820000"/>
                </a:solidFill>
                <a:latin typeface="Arial Black" pitchFamily="34" charset="0"/>
              </a:rPr>
              <a:t>Alterações na taxa de câmbio (Desalinhamento cambial) </a:t>
            </a:r>
          </a:p>
          <a:p>
            <a:r>
              <a:rPr lang="pt-BR" sz="1800" dirty="0" smtClean="0">
                <a:solidFill>
                  <a:srgbClr val="820000"/>
                </a:solidFill>
                <a:latin typeface="Arial Black" pitchFamily="34" charset="0"/>
              </a:rPr>
              <a:t>mostra alguma influência na IT após quase 3 anos</a:t>
            </a:r>
          </a:p>
        </p:txBody>
      </p:sp>
      <p:sp>
        <p:nvSpPr>
          <p:cNvPr id="5" name="CaixaDeTexto 58"/>
          <p:cNvSpPr txBox="1"/>
          <p:nvPr/>
        </p:nvSpPr>
        <p:spPr>
          <a:xfrm>
            <a:off x="3563888" y="6525344"/>
            <a:ext cx="4314908" cy="24819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Fonte: </a:t>
            </a:r>
            <a:r>
              <a:rPr lang="pt-BR" sz="1200" b="0" dirty="0" smtClean="0"/>
              <a:t>IBGE,BCB, BLS  			  </a:t>
            </a:r>
            <a:r>
              <a:rPr lang="pt-BR" sz="1200" b="1" dirty="0"/>
              <a:t>Elaboração: </a:t>
            </a:r>
            <a:r>
              <a:rPr lang="pt-BR" sz="1200" b="0" dirty="0"/>
              <a:t>DEPECON/FIESP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9" y="909020"/>
            <a:ext cx="8672894" cy="54000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129375" y="1692097"/>
            <a:ext cx="3108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CC3300"/>
                </a:solidFill>
              </a:rPr>
              <a:t>Aplicando uma defasagem</a:t>
            </a:r>
          </a:p>
          <a:p>
            <a:r>
              <a:rPr lang="pt-BR" sz="1800" dirty="0" smtClean="0">
                <a:solidFill>
                  <a:srgbClr val="CC3300"/>
                </a:solidFill>
              </a:rPr>
              <a:t>de 11 períodos no gráfico</a:t>
            </a:r>
            <a:endParaRPr lang="pt-BR" sz="1800" dirty="0">
              <a:solidFill>
                <a:srgbClr val="CC33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3" y="836712"/>
            <a:ext cx="8667411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78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Es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DCDCDC"/>
        </a:lt1>
        <a:dk2>
          <a:srgbClr val="39628F"/>
        </a:dk2>
        <a:lt2>
          <a:srgbClr val="808080"/>
        </a:lt2>
        <a:accent1>
          <a:srgbClr val="39628F"/>
        </a:accent1>
        <a:accent2>
          <a:srgbClr val="F8F8F8"/>
        </a:accent2>
        <a:accent3>
          <a:srgbClr val="EBEBEB"/>
        </a:accent3>
        <a:accent4>
          <a:srgbClr val="000000"/>
        </a:accent4>
        <a:accent5>
          <a:srgbClr val="AEB7C6"/>
        </a:accent5>
        <a:accent6>
          <a:srgbClr val="E1E1E1"/>
        </a:accent6>
        <a:hlink>
          <a:srgbClr val="6994C3"/>
        </a:hlink>
        <a:folHlink>
          <a:srgbClr val="B0C7E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48891</TotalTime>
  <Words>364</Words>
  <Application>Microsoft Office PowerPoint</Application>
  <PresentationFormat>Apresentação na tela (4:3)</PresentationFormat>
  <Paragraphs>39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Default Design</vt:lpstr>
      <vt:lpstr>Apresentação do PowerPoint</vt:lpstr>
      <vt:lpstr>Plano Real: Indexação da moeda através da URV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Considerações Finais</vt:lpstr>
    </vt:vector>
  </TitlesOfParts>
  <Company>FIESP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FIESP</dc:creator>
  <cp:lastModifiedBy>teixeira</cp:lastModifiedBy>
  <cp:revision>4656</cp:revision>
  <cp:lastPrinted>2016-08-09T17:48:42Z</cp:lastPrinted>
  <dcterms:created xsi:type="dcterms:W3CDTF">2005-05-24T21:31:45Z</dcterms:created>
  <dcterms:modified xsi:type="dcterms:W3CDTF">2016-08-20T17:04:59Z</dcterms:modified>
</cp:coreProperties>
</file>